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58" r:id="rId6"/>
    <p:sldId id="264" r:id="rId7"/>
    <p:sldId id="261" r:id="rId8"/>
    <p:sldId id="262" r:id="rId9"/>
    <p:sldId id="263" r:id="rId10"/>
  </p:sldIdLst>
  <p:sldSz cx="6858000" cy="9144000" type="screen4x3"/>
  <p:notesSz cx="6888163" cy="100187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10" d="100"/>
          <a:sy n="110" d="100"/>
        </p:scale>
        <p:origin x="-1188" y="10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0.jpeg>
</file>

<file path=ppt/media/image21.jpeg>
</file>

<file path=ppt/media/image22.jpeg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tiff>
</file>

<file path=ppt/media/image40.tiff>
</file>

<file path=ppt/media/image41.tiff>
</file>

<file path=ppt/media/image42.tiff>
</file>

<file path=ppt/media/image43.tiff>
</file>

<file path=ppt/media/image44.tiff>
</file>

<file path=ppt/media/image45.tiff>
</file>

<file path=ppt/media/image46.tiff>
</file>

<file path=ppt/media/image47.tiff>
</file>

<file path=ppt/media/image48.jpeg>
</file>

<file path=ppt/media/image5.tiff>
</file>

<file path=ppt/media/image50.tiff>
</file>

<file path=ppt/media/image51.tiff>
</file>

<file path=ppt/media/image52.tiff>
</file>

<file path=ppt/media/image53.tiff>
</file>

<file path=ppt/media/image54.tiff>
</file>

<file path=ppt/media/image55.tiff>
</file>

<file path=ppt/media/image56.tiff>
</file>

<file path=ppt/media/image57.tiff>
</file>

<file path=ppt/media/image58.tiff>
</file>

<file path=ppt/media/image59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902075" y="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979FE-E481-4BBE-9299-093C3EE3B3F0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035175" y="750888"/>
            <a:ext cx="2817813" cy="37576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8975" y="4759325"/>
            <a:ext cx="5510213" cy="45085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515475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902075" y="9515475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A4441-7987-4BB7-B339-FCCC218E8F1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2789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A4441-7987-4BB7-B339-FCCC218E8F1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9230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A4441-7987-4BB7-B339-FCCC218E8F1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0178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802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4739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27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562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602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2469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6711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786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407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953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0689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5F83E-7A7A-4BA2-8B2F-EF7A14BC0F6A}" type="datetimeFigureOut">
              <a:rPr lang="en-GB" smtClean="0"/>
              <a:t>28/08/2015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5FFE2-7B32-4931-88E1-BCE204EEB30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020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tiff"/><Relationship Id="rId18" Type="http://schemas.openxmlformats.org/officeDocument/2006/relationships/image" Target="../media/image16.png"/><Relationship Id="rId26" Type="http://schemas.microsoft.com/office/2007/relationships/hdphoto" Target="../media/hdphoto10.wdp"/><Relationship Id="rId3" Type="http://schemas.openxmlformats.org/officeDocument/2006/relationships/image" Target="../media/image6.tiff"/><Relationship Id="rId21" Type="http://schemas.microsoft.com/office/2007/relationships/hdphoto" Target="../media/hdphoto8.wdp"/><Relationship Id="rId34" Type="http://schemas.openxmlformats.org/officeDocument/2006/relationships/image" Target="../media/image26.tiff"/><Relationship Id="rId7" Type="http://schemas.microsoft.com/office/2007/relationships/hdphoto" Target="../media/hdphoto3.wdp"/><Relationship Id="rId12" Type="http://schemas.openxmlformats.org/officeDocument/2006/relationships/image" Target="../media/image12.png"/><Relationship Id="rId17" Type="http://schemas.microsoft.com/office/2007/relationships/hdphoto" Target="../media/hdphoto6.wdp"/><Relationship Id="rId25" Type="http://schemas.openxmlformats.org/officeDocument/2006/relationships/image" Target="../media/image20.jpeg"/><Relationship Id="rId33" Type="http://schemas.openxmlformats.org/officeDocument/2006/relationships/image" Target="../media/image25.tiff"/><Relationship Id="rId2" Type="http://schemas.openxmlformats.org/officeDocument/2006/relationships/image" Target="../media/image5.tiff"/><Relationship Id="rId16" Type="http://schemas.openxmlformats.org/officeDocument/2006/relationships/image" Target="../media/image15.png"/><Relationship Id="rId20" Type="http://schemas.openxmlformats.org/officeDocument/2006/relationships/image" Target="../media/image17.png"/><Relationship Id="rId29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1.png"/><Relationship Id="rId24" Type="http://schemas.openxmlformats.org/officeDocument/2006/relationships/image" Target="../media/image19.png"/><Relationship Id="rId32" Type="http://schemas.openxmlformats.org/officeDocument/2006/relationships/image" Target="../media/image24.tiff"/><Relationship Id="rId37" Type="http://schemas.openxmlformats.org/officeDocument/2006/relationships/image" Target="../media/image29.tiff"/><Relationship Id="rId5" Type="http://schemas.microsoft.com/office/2007/relationships/hdphoto" Target="../media/hdphoto2.wdp"/><Relationship Id="rId15" Type="http://schemas.microsoft.com/office/2007/relationships/hdphoto" Target="../media/hdphoto5.wdp"/><Relationship Id="rId23" Type="http://schemas.microsoft.com/office/2007/relationships/hdphoto" Target="../media/hdphoto9.wdp"/><Relationship Id="rId28" Type="http://schemas.microsoft.com/office/2007/relationships/hdphoto" Target="../media/hdphoto11.wdp"/><Relationship Id="rId36" Type="http://schemas.openxmlformats.org/officeDocument/2006/relationships/image" Target="../media/image28.tiff"/><Relationship Id="rId10" Type="http://schemas.microsoft.com/office/2007/relationships/hdphoto" Target="../media/hdphoto4.wdp"/><Relationship Id="rId19" Type="http://schemas.microsoft.com/office/2007/relationships/hdphoto" Target="../media/hdphoto7.wdp"/><Relationship Id="rId31" Type="http://schemas.openxmlformats.org/officeDocument/2006/relationships/image" Target="../media/image23.tiff"/><Relationship Id="rId4" Type="http://schemas.openxmlformats.org/officeDocument/2006/relationships/image" Target="../media/image7.png"/><Relationship Id="rId9" Type="http://schemas.openxmlformats.org/officeDocument/2006/relationships/image" Target="../media/image10.jpeg"/><Relationship Id="rId14" Type="http://schemas.openxmlformats.org/officeDocument/2006/relationships/image" Target="../media/image14.png"/><Relationship Id="rId22" Type="http://schemas.openxmlformats.org/officeDocument/2006/relationships/image" Target="../media/image18.jpeg"/><Relationship Id="rId27" Type="http://schemas.openxmlformats.org/officeDocument/2006/relationships/image" Target="../media/image21.jpeg"/><Relationship Id="rId30" Type="http://schemas.microsoft.com/office/2007/relationships/hdphoto" Target="../media/hdphoto12.wdp"/><Relationship Id="rId35" Type="http://schemas.openxmlformats.org/officeDocument/2006/relationships/image" Target="../media/image27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tiff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5.wdp"/><Relationship Id="rId13" Type="http://schemas.openxmlformats.org/officeDocument/2006/relationships/image" Target="../media/image39.jpeg"/><Relationship Id="rId3" Type="http://schemas.openxmlformats.org/officeDocument/2006/relationships/image" Target="../media/image33.png"/><Relationship Id="rId7" Type="http://schemas.openxmlformats.org/officeDocument/2006/relationships/image" Target="../media/image35.png"/><Relationship Id="rId12" Type="http://schemas.openxmlformats.org/officeDocument/2006/relationships/image" Target="../media/image3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4.wdp"/><Relationship Id="rId11" Type="http://schemas.openxmlformats.org/officeDocument/2006/relationships/image" Target="../media/image37.jpeg"/><Relationship Id="rId5" Type="http://schemas.openxmlformats.org/officeDocument/2006/relationships/image" Target="../media/image34.png"/><Relationship Id="rId10" Type="http://schemas.microsoft.com/office/2007/relationships/hdphoto" Target="../media/hdphoto16.wdp"/><Relationship Id="rId4" Type="http://schemas.microsoft.com/office/2007/relationships/hdphoto" Target="../media/hdphoto13.wdp"/><Relationship Id="rId9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tiff"/><Relationship Id="rId3" Type="http://schemas.openxmlformats.org/officeDocument/2006/relationships/image" Target="../media/image40.tiff"/><Relationship Id="rId7" Type="http://schemas.openxmlformats.org/officeDocument/2006/relationships/image" Target="../media/image4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tiff"/><Relationship Id="rId11" Type="http://schemas.openxmlformats.org/officeDocument/2006/relationships/image" Target="../media/image48.jpeg"/><Relationship Id="rId5" Type="http://schemas.openxmlformats.org/officeDocument/2006/relationships/image" Target="../media/image42.tiff"/><Relationship Id="rId10" Type="http://schemas.openxmlformats.org/officeDocument/2006/relationships/image" Target="../media/image47.tiff"/><Relationship Id="rId4" Type="http://schemas.openxmlformats.org/officeDocument/2006/relationships/image" Target="../media/image41.tiff"/><Relationship Id="rId9" Type="http://schemas.openxmlformats.org/officeDocument/2006/relationships/image" Target="../media/image4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1.tiff"/><Relationship Id="rId5" Type="http://schemas.openxmlformats.org/officeDocument/2006/relationships/image" Target="../media/image50.tiff"/><Relationship Id="rId4" Type="http://schemas.openxmlformats.org/officeDocument/2006/relationships/image" Target="../media/image4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tiff"/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tiff"/><Relationship Id="rId2" Type="http://schemas.openxmlformats.org/officeDocument/2006/relationships/image" Target="../media/image5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tiff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tiff"/><Relationship Id="rId5" Type="http://schemas.openxmlformats.org/officeDocument/2006/relationships/image" Target="../media/image40.tiff"/><Relationship Id="rId4" Type="http://schemas.openxmlformats.org/officeDocument/2006/relationships/image" Target="../media/image5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188640" y="314236"/>
            <a:ext cx="80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Fig. 1</a:t>
            </a:r>
            <a:endParaRPr lang="en-US" b="1"/>
          </a:p>
        </p:txBody>
      </p:sp>
      <p:sp>
        <p:nvSpPr>
          <p:cNvPr id="6" name="TextBox 1"/>
          <p:cNvSpPr txBox="1"/>
          <p:nvPr/>
        </p:nvSpPr>
        <p:spPr>
          <a:xfrm>
            <a:off x="771342" y="957532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A</a:t>
            </a:r>
            <a:endParaRPr lang="en-US" b="1"/>
          </a:p>
        </p:txBody>
      </p:sp>
      <p:sp>
        <p:nvSpPr>
          <p:cNvPr id="10" name="TextBox 1"/>
          <p:cNvSpPr txBox="1"/>
          <p:nvPr/>
        </p:nvSpPr>
        <p:spPr>
          <a:xfrm>
            <a:off x="771342" y="2915816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</a:t>
            </a:r>
          </a:p>
        </p:txBody>
      </p:sp>
      <p:pic>
        <p:nvPicPr>
          <p:cNvPr id="1037" name="Picture 13" descr="C:\Users\Raphael\Desktop 4\Temporary Export Files\DNaseI.ti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411" y="1014348"/>
            <a:ext cx="241092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"/>
          <p:cNvSpPr txBox="1"/>
          <p:nvPr/>
        </p:nvSpPr>
        <p:spPr>
          <a:xfrm>
            <a:off x="3717032" y="827784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</a:t>
            </a:r>
          </a:p>
        </p:txBody>
      </p:sp>
      <p:pic>
        <p:nvPicPr>
          <p:cNvPr id="2076" name="Picture 7"/>
          <p:cNvPicPr>
            <a:picLocks noChangeAspect="1" noChangeArrowheads="1"/>
          </p:cNvPicPr>
          <p:nvPr/>
        </p:nvPicPr>
        <p:blipFill>
          <a:blip r:embed="rId4" cstate="print">
            <a:lum bright="12000" contrast="-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4826" y="3625793"/>
            <a:ext cx="2028088" cy="13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Textfeld 38"/>
          <p:cNvSpPr txBox="1"/>
          <p:nvPr/>
        </p:nvSpPr>
        <p:spPr>
          <a:xfrm>
            <a:off x="4091702" y="3730813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Textfeld 99"/>
          <p:cNvSpPr txBox="1"/>
          <p:nvPr/>
        </p:nvSpPr>
        <p:spPr>
          <a:xfrm>
            <a:off x="4399902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Textfeld 100"/>
          <p:cNvSpPr txBox="1"/>
          <p:nvPr/>
        </p:nvSpPr>
        <p:spPr>
          <a:xfrm>
            <a:off x="4549884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Textfeld 101"/>
          <p:cNvSpPr txBox="1"/>
          <p:nvPr/>
        </p:nvSpPr>
        <p:spPr>
          <a:xfrm>
            <a:off x="4699866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Textfeld 102"/>
          <p:cNvSpPr txBox="1"/>
          <p:nvPr/>
        </p:nvSpPr>
        <p:spPr>
          <a:xfrm>
            <a:off x="4856198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feld 103"/>
          <p:cNvSpPr txBox="1"/>
          <p:nvPr/>
        </p:nvSpPr>
        <p:spPr>
          <a:xfrm>
            <a:off x="5006180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Textfeld 104"/>
          <p:cNvSpPr txBox="1"/>
          <p:nvPr/>
        </p:nvSpPr>
        <p:spPr>
          <a:xfrm>
            <a:off x="5154244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Textfeld 105"/>
          <p:cNvSpPr txBox="1"/>
          <p:nvPr/>
        </p:nvSpPr>
        <p:spPr>
          <a:xfrm>
            <a:off x="5323134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Textfeld 106"/>
          <p:cNvSpPr txBox="1"/>
          <p:nvPr/>
        </p:nvSpPr>
        <p:spPr>
          <a:xfrm>
            <a:off x="5476184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Textfeld 107"/>
          <p:cNvSpPr txBox="1"/>
          <p:nvPr/>
        </p:nvSpPr>
        <p:spPr>
          <a:xfrm>
            <a:off x="5625158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18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Textfeld 108"/>
          <p:cNvSpPr txBox="1"/>
          <p:nvPr/>
        </p:nvSpPr>
        <p:spPr>
          <a:xfrm>
            <a:off x="5762058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19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Textfeld 109"/>
          <p:cNvSpPr txBox="1"/>
          <p:nvPr/>
        </p:nvSpPr>
        <p:spPr>
          <a:xfrm>
            <a:off x="5931474" y="3730813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Textfeld 112"/>
          <p:cNvSpPr txBox="1"/>
          <p:nvPr/>
        </p:nvSpPr>
        <p:spPr>
          <a:xfrm>
            <a:off x="4202902" y="3730813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Textfeld 113"/>
          <p:cNvSpPr txBox="1"/>
          <p:nvPr/>
        </p:nvSpPr>
        <p:spPr>
          <a:xfrm>
            <a:off x="4307752" y="3730813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en-GB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7" name="Picture 3" descr="C:\Users\Raphael\Desktop 4\Temporary Export Files\2 Pop.tif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508" y="1014348"/>
            <a:ext cx="2624345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Gerade Verbindung 2"/>
          <p:cNvCxnSpPr/>
          <p:nvPr/>
        </p:nvCxnSpPr>
        <p:spPr>
          <a:xfrm>
            <a:off x="4520380" y="3583901"/>
            <a:ext cx="39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/>
        </p:nvCxnSpPr>
        <p:spPr>
          <a:xfrm>
            <a:off x="5134650" y="3579709"/>
            <a:ext cx="39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feld 30"/>
          <p:cNvSpPr txBox="1"/>
          <p:nvPr/>
        </p:nvSpPr>
        <p:spPr>
          <a:xfrm>
            <a:off x="4470455" y="3363685"/>
            <a:ext cx="4972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FC-P</a:t>
            </a:r>
            <a:r>
              <a:rPr lang="de-CH" sz="9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GB" sz="9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feld 31"/>
          <p:cNvSpPr txBox="1"/>
          <p:nvPr/>
        </p:nvSpPr>
        <p:spPr>
          <a:xfrm>
            <a:off x="5099477" y="3363685"/>
            <a:ext cx="4972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FC-P</a:t>
            </a:r>
            <a:r>
              <a:rPr lang="de-CH" sz="9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GB" sz="9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8" descr="C:\Users\Raphael\Desktop 4\Temporary Export Files\Nuclei untreated.tif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508" y="3059832"/>
            <a:ext cx="2394207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1"/>
          <p:cNvSpPr txBox="1"/>
          <p:nvPr/>
        </p:nvSpPr>
        <p:spPr>
          <a:xfrm>
            <a:off x="3717032" y="2915816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01079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Raphael\Desktop 4\Anion Exchange Profiles TIF\P1binding_B7NVP2\P1binding_B7NVP2_c1.T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741" y="4572460"/>
            <a:ext cx="756000" cy="7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:\Users\Raphael\Desktop 4\Anion Exchange Profiles TIF\P1binding_B7NVP2\P1binding_B7NVP2_c2.T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138" y="4572460"/>
            <a:ext cx="756000" cy="7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C:\Users\Raphael\Desktop 4\Anion Exchange Profiles TIF\BindingP2B7NVP2\BindingP2B7NVP2_c1.T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35000"/>
                    </a14:imgEffect>
                    <a14:imgEffect>
                      <a14:brightnessContrast bright="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741" y="5352830"/>
            <a:ext cx="756000" cy="7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7" descr="C:\Users\Raphael\Desktop 4\Anion Exchange Profiles TIF\BindingP2B7NVP2\BindingP2B7NVP2_c2.TIF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138" y="5352830"/>
            <a:ext cx="756000" cy="7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9"/>
          <p:cNvSpPr txBox="1"/>
          <p:nvPr/>
        </p:nvSpPr>
        <p:spPr>
          <a:xfrm>
            <a:off x="1124744" y="4344100"/>
            <a:ext cx="8588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000" b="1" smtClean="0"/>
              <a:t>α</a:t>
            </a:r>
            <a:r>
              <a:rPr lang="en-GB" sz="1000" b="1" smtClean="0"/>
              <a:t> Capsid</a:t>
            </a:r>
          </a:p>
        </p:txBody>
      </p:sp>
      <p:sp>
        <p:nvSpPr>
          <p:cNvPr id="9" name="Textfeld 10"/>
          <p:cNvSpPr txBox="1"/>
          <p:nvPr/>
        </p:nvSpPr>
        <p:spPr>
          <a:xfrm>
            <a:off x="1968327" y="4344100"/>
            <a:ext cx="8387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000" b="1" smtClean="0"/>
              <a:t>α</a:t>
            </a:r>
            <a:r>
              <a:rPr lang="en-GB" sz="1000" b="1" smtClean="0"/>
              <a:t> N-VP2</a:t>
            </a:r>
          </a:p>
        </p:txBody>
      </p:sp>
      <p:sp>
        <p:nvSpPr>
          <p:cNvPr id="10" name="Textfeld 11"/>
          <p:cNvSpPr txBox="1"/>
          <p:nvPr/>
        </p:nvSpPr>
        <p:spPr>
          <a:xfrm>
            <a:off x="2818968" y="4344100"/>
            <a:ext cx="8588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err="1" smtClean="0"/>
              <a:t>Merge</a:t>
            </a:r>
            <a:endParaRPr lang="en-GB" sz="1000" b="1" smtClean="0"/>
          </a:p>
        </p:txBody>
      </p:sp>
      <p:sp>
        <p:nvSpPr>
          <p:cNvPr id="11" name="Textfeld 12"/>
          <p:cNvSpPr txBox="1"/>
          <p:nvPr/>
        </p:nvSpPr>
        <p:spPr>
          <a:xfrm>
            <a:off x="4170232" y="4836280"/>
            <a:ext cx="6027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 smtClean="0"/>
              <a:t>FC-P</a:t>
            </a:r>
            <a:r>
              <a:rPr lang="de-CH" sz="1000" b="1" baseline="-25000" dirty="0" smtClean="0"/>
              <a:t>1</a:t>
            </a:r>
            <a:endParaRPr lang="en-GB" sz="1000" b="1" baseline="-25000" dirty="0" smtClean="0"/>
          </a:p>
        </p:txBody>
      </p:sp>
      <p:sp>
        <p:nvSpPr>
          <p:cNvPr id="12" name="Textfeld 13"/>
          <p:cNvSpPr txBox="1"/>
          <p:nvPr/>
        </p:nvSpPr>
        <p:spPr>
          <a:xfrm>
            <a:off x="4170232" y="5610671"/>
            <a:ext cx="7595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 smtClean="0"/>
              <a:t>FC-P</a:t>
            </a:r>
            <a:r>
              <a:rPr lang="de-CH" sz="1000" b="1" baseline="-25000" dirty="0" smtClean="0"/>
              <a:t>2</a:t>
            </a:r>
            <a:endParaRPr lang="en-GB" sz="1000" b="1" baseline="-25000" dirty="0" smtClean="0"/>
          </a:p>
        </p:txBody>
      </p:sp>
      <p:sp>
        <p:nvSpPr>
          <p:cNvPr id="13" name="Textfeld 14"/>
          <p:cNvSpPr txBox="1"/>
          <p:nvPr/>
        </p:nvSpPr>
        <p:spPr>
          <a:xfrm rot="16200000">
            <a:off x="593033" y="5075633"/>
            <a:ext cx="844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smtClean="0"/>
              <a:t>Binding</a:t>
            </a:r>
            <a:endParaRPr lang="en-GB" sz="1000" b="1"/>
          </a:p>
        </p:txBody>
      </p:sp>
      <p:sp>
        <p:nvSpPr>
          <p:cNvPr id="14" name="Textfeld 35"/>
          <p:cNvSpPr txBox="1"/>
          <p:nvPr/>
        </p:nvSpPr>
        <p:spPr>
          <a:xfrm>
            <a:off x="3521234" y="4344100"/>
            <a:ext cx="8224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err="1" smtClean="0"/>
              <a:t>Detailed</a:t>
            </a:r>
            <a:endParaRPr lang="en-GB" sz="1000" b="1" smtClean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61562" y="5352830"/>
            <a:ext cx="756000" cy="756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4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1350" y="5352830"/>
            <a:ext cx="756000" cy="756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61562" y="4572460"/>
            <a:ext cx="756000" cy="756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81350" y="4572460"/>
            <a:ext cx="756000" cy="756000"/>
          </a:xfrm>
          <a:prstGeom prst="rect">
            <a:avLst/>
          </a:prstGeom>
        </p:spPr>
      </p:pic>
      <p:pic>
        <p:nvPicPr>
          <p:cNvPr id="19" name="Picture 6" descr="C:\Users\Raphael\Desktop 4\Anion Exchange Profiles TIF\P14h_B7NVP2\P14h_B7NVP2_c1.TIF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741" y="6132784"/>
            <a:ext cx="756000" cy="7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7" descr="C:\Users\Raphael\Desktop 4\Anion Exchange Profiles TIF\P14h_B7NVP2\P14h_B7NVP2_c2.TIF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138" y="6132784"/>
            <a:ext cx="756000" cy="7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9" descr="C:\Users\Raphael\Desktop 4\Anion Exchange Profiles TIF\P24h_B7NVP2\P24h_B7NVP2_c1.TIF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bright="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741" y="6912344"/>
            <a:ext cx="756000" cy="7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0" descr="C:\Users\Raphael\Desktop 4\Anion Exchange Profiles TIF\P24h_B7NVP2\P24h_B7NVP2_c2.TIF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138" y="6912344"/>
            <a:ext cx="756000" cy="7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9"/>
          <p:cNvPicPr>
            <a:picLocks noChangeAspect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bright="3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61562" y="6132784"/>
            <a:ext cx="756000" cy="756000"/>
          </a:xfrm>
          <a:prstGeom prst="rect">
            <a:avLst/>
          </a:prstGeom>
        </p:spPr>
      </p:pic>
      <p:pic>
        <p:nvPicPr>
          <p:cNvPr id="24" name="Picture 30"/>
          <p:cNvPicPr>
            <a:picLocks noChangeAspect="1"/>
          </p:cNvPicPr>
          <p:nvPr/>
        </p:nvPicPr>
        <p:blipFill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rightnessContrast bright="3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1350" y="6132784"/>
            <a:ext cx="756000" cy="756000"/>
          </a:xfrm>
          <a:prstGeom prst="rect">
            <a:avLst/>
          </a:prstGeom>
        </p:spPr>
      </p:pic>
      <p:pic>
        <p:nvPicPr>
          <p:cNvPr id="25" name="Picture 31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461562" y="6912344"/>
            <a:ext cx="756000" cy="756000"/>
          </a:xfrm>
          <a:prstGeom prst="rect">
            <a:avLst/>
          </a:prstGeom>
        </p:spPr>
      </p:pic>
      <p:pic>
        <p:nvPicPr>
          <p:cNvPr id="26" name="Picture 32"/>
          <p:cNvPicPr>
            <a:picLocks noChangeAspect="1"/>
          </p:cNvPicPr>
          <p:nvPr/>
        </p:nvPicPr>
        <p:blipFill>
          <a:blip r:embed="rId2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rightnessContrast bright="3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1350" y="6912344"/>
            <a:ext cx="756000" cy="756000"/>
          </a:xfrm>
          <a:prstGeom prst="rect">
            <a:avLst/>
          </a:prstGeom>
        </p:spPr>
      </p:pic>
      <p:sp>
        <p:nvSpPr>
          <p:cNvPr id="27" name="Textfeld 12"/>
          <p:cNvSpPr txBox="1"/>
          <p:nvPr/>
        </p:nvSpPr>
        <p:spPr>
          <a:xfrm>
            <a:off x="4170232" y="6390766"/>
            <a:ext cx="64502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 smtClean="0"/>
              <a:t>FC-P</a:t>
            </a:r>
            <a:r>
              <a:rPr lang="de-CH" sz="1000" b="1" baseline="-25000" dirty="0" smtClean="0"/>
              <a:t>1</a:t>
            </a:r>
            <a:endParaRPr lang="en-GB" sz="1000" b="1" baseline="-25000" dirty="0" smtClean="0"/>
          </a:p>
        </p:txBody>
      </p:sp>
      <p:sp>
        <p:nvSpPr>
          <p:cNvPr id="28" name="Textfeld 13"/>
          <p:cNvSpPr txBox="1"/>
          <p:nvPr/>
        </p:nvSpPr>
        <p:spPr>
          <a:xfrm>
            <a:off x="4170231" y="7194731"/>
            <a:ext cx="7725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 smtClean="0"/>
              <a:t>FC-P</a:t>
            </a:r>
            <a:r>
              <a:rPr lang="de-CH" sz="1000" b="1" baseline="-25000" dirty="0" smtClean="0"/>
              <a:t>2</a:t>
            </a:r>
            <a:endParaRPr lang="en-GB" sz="1000" b="1" baseline="-25000" dirty="0" smtClean="0"/>
          </a:p>
        </p:txBody>
      </p:sp>
      <p:sp>
        <p:nvSpPr>
          <p:cNvPr id="29" name="Textfeld 33"/>
          <p:cNvSpPr txBox="1"/>
          <p:nvPr/>
        </p:nvSpPr>
        <p:spPr>
          <a:xfrm rot="16200000">
            <a:off x="240421" y="6574171"/>
            <a:ext cx="1549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smtClean="0"/>
              <a:t>4h Internalization</a:t>
            </a:r>
            <a:endParaRPr lang="en-GB" sz="1000" b="1"/>
          </a:p>
        </p:txBody>
      </p:sp>
      <p:sp>
        <p:nvSpPr>
          <p:cNvPr id="33" name="TextBox 1"/>
          <p:cNvSpPr txBox="1"/>
          <p:nvPr/>
        </p:nvSpPr>
        <p:spPr>
          <a:xfrm>
            <a:off x="629632" y="96230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A</a:t>
            </a:r>
            <a:endParaRPr lang="en-US" b="1"/>
          </a:p>
        </p:txBody>
      </p:sp>
      <p:sp>
        <p:nvSpPr>
          <p:cNvPr id="34" name="TextBox 1"/>
          <p:cNvSpPr txBox="1"/>
          <p:nvPr/>
        </p:nvSpPr>
        <p:spPr>
          <a:xfrm>
            <a:off x="3824808" y="96230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</a:t>
            </a:r>
          </a:p>
        </p:txBody>
      </p:sp>
      <p:sp>
        <p:nvSpPr>
          <p:cNvPr id="37" name="TextBox 1"/>
          <p:cNvSpPr txBox="1"/>
          <p:nvPr/>
        </p:nvSpPr>
        <p:spPr>
          <a:xfrm>
            <a:off x="700938" y="407824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</a:t>
            </a:r>
          </a:p>
        </p:txBody>
      </p:sp>
      <p:pic>
        <p:nvPicPr>
          <p:cNvPr id="38" name="Picture 2" descr="C:\Users\Kempf_Lab\Desktop\2015_02_24\IMG.jpg"/>
          <p:cNvPicPr>
            <a:picLocks noChangeAspect="1" noChangeArrowheads="1"/>
          </p:cNvPicPr>
          <p:nvPr/>
        </p:nvPicPr>
        <p:blipFill rotWithShape="1">
          <a:blip r:embed="rId27" cstate="print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colorTemperature colorTemp="5300"/>
                    </a14:imgEffect>
                    <a14:imgEffect>
                      <a14:saturation sat="0"/>
                    </a14:imgEffect>
                    <a14:imgEffect>
                      <a14:brightnessContrast bright="9000" contrast="-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093" t="64894" r="17436" b="29684"/>
          <a:stretch/>
        </p:blipFill>
        <p:spPr bwMode="auto">
          <a:xfrm flipH="1">
            <a:off x="4131832" y="3401019"/>
            <a:ext cx="1602783" cy="25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C:\Users\Kempf_Lab\Desktop\2015_02_24\IMG.jpg"/>
          <p:cNvPicPr>
            <a:picLocks noChangeAspect="1" noChangeArrowheads="1"/>
          </p:cNvPicPr>
          <p:nvPr/>
        </p:nvPicPr>
        <p:blipFill rotWithShape="1">
          <a:blip r:embed="rId29" cstate="print"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colorTemperature colorTemp="5300"/>
                    </a14:imgEffect>
                    <a14:imgEffect>
                      <a14:saturation sat="0"/>
                    </a14:imgEffect>
                    <a14:imgEffect>
                      <a14:brightnessContrast bright="7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859" t="21226" r="32557" b="72580"/>
          <a:stretch/>
        </p:blipFill>
        <p:spPr bwMode="auto">
          <a:xfrm>
            <a:off x="4131832" y="3070455"/>
            <a:ext cx="1598966" cy="28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feld 39"/>
          <p:cNvSpPr txBox="1"/>
          <p:nvPr/>
        </p:nvSpPr>
        <p:spPr>
          <a:xfrm>
            <a:off x="3695766" y="3387275"/>
            <a:ext cx="5040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 smtClean="0"/>
              <a:t>FC-P2</a:t>
            </a:r>
            <a:endParaRPr lang="de-CH" sz="1000" b="1" dirty="0"/>
          </a:p>
        </p:txBody>
      </p:sp>
      <p:sp>
        <p:nvSpPr>
          <p:cNvPr id="41" name="Textfeld 40"/>
          <p:cNvSpPr txBox="1"/>
          <p:nvPr/>
        </p:nvSpPr>
        <p:spPr>
          <a:xfrm>
            <a:off x="3695766" y="3096059"/>
            <a:ext cx="5040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 smtClean="0"/>
              <a:t>FC-P1</a:t>
            </a:r>
            <a:endParaRPr lang="de-CH" sz="1400" b="1" dirty="0"/>
          </a:p>
        </p:txBody>
      </p:sp>
      <p:cxnSp>
        <p:nvCxnSpPr>
          <p:cNvPr id="42" name="Gerade Verbindung 41"/>
          <p:cNvCxnSpPr/>
          <p:nvPr/>
        </p:nvCxnSpPr>
        <p:spPr>
          <a:xfrm>
            <a:off x="4128798" y="3375389"/>
            <a:ext cx="160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42"/>
          <p:cNvCxnSpPr/>
          <p:nvPr/>
        </p:nvCxnSpPr>
        <p:spPr>
          <a:xfrm>
            <a:off x="4190784" y="2945496"/>
            <a:ext cx="43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/>
          <p:cNvCxnSpPr/>
          <p:nvPr/>
        </p:nvCxnSpPr>
        <p:spPr>
          <a:xfrm>
            <a:off x="4726787" y="2945496"/>
            <a:ext cx="43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Gerade Verbindung 44"/>
          <p:cNvCxnSpPr/>
          <p:nvPr/>
        </p:nvCxnSpPr>
        <p:spPr>
          <a:xfrm>
            <a:off x="5230795" y="2945496"/>
            <a:ext cx="43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feld 45"/>
          <p:cNvSpPr txBox="1"/>
          <p:nvPr/>
        </p:nvSpPr>
        <p:spPr>
          <a:xfrm>
            <a:off x="5796226" y="2913997"/>
            <a:ext cx="5040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CHT</a:t>
            </a:r>
            <a:endParaRPr lang="de-CH" sz="1000" b="1"/>
          </a:p>
        </p:txBody>
      </p:sp>
      <p:sp>
        <p:nvSpPr>
          <p:cNvPr id="47" name="Textfeld 46"/>
          <p:cNvSpPr txBox="1"/>
          <p:nvPr/>
        </p:nvSpPr>
        <p:spPr>
          <a:xfrm>
            <a:off x="4431803" y="2903364"/>
            <a:ext cx="2520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+</a:t>
            </a:r>
            <a:endParaRPr lang="de-CH" sz="1000" b="1"/>
          </a:p>
        </p:txBody>
      </p:sp>
      <p:sp>
        <p:nvSpPr>
          <p:cNvPr id="48" name="Textfeld 47"/>
          <p:cNvSpPr txBox="1"/>
          <p:nvPr/>
        </p:nvSpPr>
        <p:spPr>
          <a:xfrm>
            <a:off x="5472190" y="2903364"/>
            <a:ext cx="2520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+</a:t>
            </a:r>
            <a:endParaRPr lang="de-CH" sz="1000" b="1"/>
          </a:p>
        </p:txBody>
      </p:sp>
      <p:sp>
        <p:nvSpPr>
          <p:cNvPr id="49" name="Textfeld 48"/>
          <p:cNvSpPr txBox="1"/>
          <p:nvPr/>
        </p:nvSpPr>
        <p:spPr>
          <a:xfrm>
            <a:off x="4936048" y="2903364"/>
            <a:ext cx="2520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+</a:t>
            </a:r>
            <a:endParaRPr lang="de-CH" sz="1000" b="1"/>
          </a:p>
        </p:txBody>
      </p:sp>
      <p:sp>
        <p:nvSpPr>
          <p:cNvPr id="50" name="Textfeld 49"/>
          <p:cNvSpPr txBox="1"/>
          <p:nvPr/>
        </p:nvSpPr>
        <p:spPr>
          <a:xfrm>
            <a:off x="4195630" y="2903364"/>
            <a:ext cx="2520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-</a:t>
            </a:r>
            <a:endParaRPr lang="de-CH" sz="1000" b="1"/>
          </a:p>
        </p:txBody>
      </p:sp>
      <p:sp>
        <p:nvSpPr>
          <p:cNvPr id="51" name="Textfeld 50"/>
          <p:cNvSpPr txBox="1"/>
          <p:nvPr/>
        </p:nvSpPr>
        <p:spPr>
          <a:xfrm>
            <a:off x="5214753" y="2903362"/>
            <a:ext cx="2520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-</a:t>
            </a:r>
            <a:endParaRPr lang="de-CH" sz="1000" b="1"/>
          </a:p>
        </p:txBody>
      </p:sp>
      <p:sp>
        <p:nvSpPr>
          <p:cNvPr id="52" name="Textfeld 51"/>
          <p:cNvSpPr txBox="1"/>
          <p:nvPr/>
        </p:nvSpPr>
        <p:spPr>
          <a:xfrm>
            <a:off x="4689242" y="2903363"/>
            <a:ext cx="2520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-</a:t>
            </a:r>
            <a:endParaRPr lang="de-CH" sz="1000" b="1"/>
          </a:p>
        </p:txBody>
      </p:sp>
      <p:sp>
        <p:nvSpPr>
          <p:cNvPr id="53" name="Textfeld 52"/>
          <p:cNvSpPr txBox="1"/>
          <p:nvPr/>
        </p:nvSpPr>
        <p:spPr>
          <a:xfrm>
            <a:off x="4185692" y="2728720"/>
            <a:ext cx="5873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pH 7</a:t>
            </a:r>
            <a:endParaRPr lang="de-CH" sz="1000" b="1"/>
          </a:p>
        </p:txBody>
      </p:sp>
      <p:sp>
        <p:nvSpPr>
          <p:cNvPr id="54" name="Textfeld 53"/>
          <p:cNvSpPr txBox="1"/>
          <p:nvPr/>
        </p:nvSpPr>
        <p:spPr>
          <a:xfrm>
            <a:off x="4730468" y="2728720"/>
            <a:ext cx="5632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pH 6</a:t>
            </a:r>
            <a:endParaRPr lang="de-CH" sz="1000" b="1"/>
          </a:p>
        </p:txBody>
      </p:sp>
      <p:sp>
        <p:nvSpPr>
          <p:cNvPr id="55" name="Textfeld 54"/>
          <p:cNvSpPr txBox="1"/>
          <p:nvPr/>
        </p:nvSpPr>
        <p:spPr>
          <a:xfrm>
            <a:off x="5236947" y="2728720"/>
            <a:ext cx="6587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/>
              <a:t>p</a:t>
            </a:r>
            <a:r>
              <a:rPr lang="de-CH" sz="1000" b="1" smtClean="0"/>
              <a:t>H 5</a:t>
            </a:r>
            <a:endParaRPr lang="de-CH" sz="1000" b="1"/>
          </a:p>
        </p:txBody>
      </p:sp>
      <p:cxnSp>
        <p:nvCxnSpPr>
          <p:cNvPr id="56" name="Gerade Verbindung 55"/>
          <p:cNvCxnSpPr/>
          <p:nvPr/>
        </p:nvCxnSpPr>
        <p:spPr>
          <a:xfrm>
            <a:off x="5785641" y="3203838"/>
            <a:ext cx="9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Gerade Verbindung 56"/>
          <p:cNvCxnSpPr/>
          <p:nvPr/>
        </p:nvCxnSpPr>
        <p:spPr>
          <a:xfrm>
            <a:off x="5785641" y="3265213"/>
            <a:ext cx="9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Gerade Verbindung 57"/>
          <p:cNvCxnSpPr/>
          <p:nvPr/>
        </p:nvCxnSpPr>
        <p:spPr>
          <a:xfrm>
            <a:off x="5785641" y="3491870"/>
            <a:ext cx="9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Gerade Verbindung 58"/>
          <p:cNvCxnSpPr/>
          <p:nvPr/>
        </p:nvCxnSpPr>
        <p:spPr>
          <a:xfrm>
            <a:off x="5785641" y="3553245"/>
            <a:ext cx="90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feld 59"/>
          <p:cNvSpPr txBox="1"/>
          <p:nvPr/>
        </p:nvSpPr>
        <p:spPr>
          <a:xfrm>
            <a:off x="5813826" y="3079239"/>
            <a:ext cx="5040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smtClean="0"/>
              <a:t>VP2</a:t>
            </a:r>
            <a:endParaRPr lang="de-CH" sz="900" b="1"/>
          </a:p>
        </p:txBody>
      </p:sp>
      <p:sp>
        <p:nvSpPr>
          <p:cNvPr id="61" name="Textfeld 60"/>
          <p:cNvSpPr txBox="1"/>
          <p:nvPr/>
        </p:nvSpPr>
        <p:spPr>
          <a:xfrm>
            <a:off x="5813826" y="3167841"/>
            <a:ext cx="5040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smtClean="0"/>
              <a:t>VP3</a:t>
            </a:r>
            <a:endParaRPr lang="de-CH" sz="900" b="1"/>
          </a:p>
        </p:txBody>
      </p:sp>
      <p:sp>
        <p:nvSpPr>
          <p:cNvPr id="62" name="Textfeld 61"/>
          <p:cNvSpPr txBox="1"/>
          <p:nvPr/>
        </p:nvSpPr>
        <p:spPr>
          <a:xfrm>
            <a:off x="5813826" y="3362773"/>
            <a:ext cx="5040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smtClean="0"/>
              <a:t>VP2</a:t>
            </a:r>
            <a:endParaRPr lang="de-CH" sz="900" b="1"/>
          </a:p>
        </p:txBody>
      </p:sp>
      <p:sp>
        <p:nvSpPr>
          <p:cNvPr id="63" name="Textfeld 62"/>
          <p:cNvSpPr txBox="1"/>
          <p:nvPr/>
        </p:nvSpPr>
        <p:spPr>
          <a:xfrm>
            <a:off x="5817492" y="3451375"/>
            <a:ext cx="5040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smtClean="0"/>
              <a:t>VP3</a:t>
            </a:r>
            <a:endParaRPr lang="de-CH" sz="900" b="1"/>
          </a:p>
        </p:txBody>
      </p:sp>
      <p:sp>
        <p:nvSpPr>
          <p:cNvPr id="64" name="TextBox 1"/>
          <p:cNvSpPr txBox="1"/>
          <p:nvPr/>
        </p:nvSpPr>
        <p:spPr>
          <a:xfrm>
            <a:off x="3824808" y="237692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E</a:t>
            </a:r>
          </a:p>
        </p:txBody>
      </p:sp>
      <p:sp>
        <p:nvSpPr>
          <p:cNvPr id="35" name="TextBox 1"/>
          <p:cNvSpPr txBox="1"/>
          <p:nvPr/>
        </p:nvSpPr>
        <p:spPr>
          <a:xfrm>
            <a:off x="2211644" y="241836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D</a:t>
            </a:r>
          </a:p>
        </p:txBody>
      </p:sp>
      <p:sp>
        <p:nvSpPr>
          <p:cNvPr id="66" name="TextBox 1"/>
          <p:cNvSpPr txBox="1"/>
          <p:nvPr/>
        </p:nvSpPr>
        <p:spPr>
          <a:xfrm>
            <a:off x="4536363" y="572412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</a:t>
            </a:r>
          </a:p>
        </p:txBody>
      </p:sp>
      <p:sp>
        <p:nvSpPr>
          <p:cNvPr id="67" name="TextBox 1"/>
          <p:cNvSpPr txBox="1"/>
          <p:nvPr/>
        </p:nvSpPr>
        <p:spPr>
          <a:xfrm>
            <a:off x="188640" y="314236"/>
            <a:ext cx="80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Fig. 2</a:t>
            </a:r>
            <a:endParaRPr lang="en-US" b="1"/>
          </a:p>
        </p:txBody>
      </p:sp>
      <p:sp>
        <p:nvSpPr>
          <p:cNvPr id="68" name="TextBox 1"/>
          <p:cNvSpPr txBox="1"/>
          <p:nvPr/>
        </p:nvSpPr>
        <p:spPr>
          <a:xfrm>
            <a:off x="629632" y="237692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</a:t>
            </a:r>
          </a:p>
        </p:txBody>
      </p:sp>
      <p:pic>
        <p:nvPicPr>
          <p:cNvPr id="1026" name="Picture 2" descr="C:\Users\Raphael\Desktop 4\Temporary Export Files\Purified P1.tif"/>
          <p:cNvPicPr>
            <a:picLocks noChangeAspect="1" noChangeArrowheads="1"/>
          </p:cNvPicPr>
          <p:nvPr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502" y="1161052"/>
            <a:ext cx="135248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C:\Users\Raphael\Desktop 4\Temporary Export Files\Purified P2.tif"/>
          <p:cNvPicPr>
            <a:picLocks noChangeAspect="1" noChangeArrowheads="1"/>
          </p:cNvPicPr>
          <p:nvPr/>
        </p:nvPicPr>
        <p:blipFill>
          <a:blip r:embed="rId3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2580" y="1161052"/>
            <a:ext cx="135248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C:\Users\Raphael\Desktop 4\Temporary Export Files\P1 and P2 Infectivity.tif"/>
          <p:cNvPicPr>
            <a:picLocks noChangeAspect="1" noChangeArrowheads="1"/>
          </p:cNvPicPr>
          <p:nvPr/>
        </p:nvPicPr>
        <p:blipFill>
          <a:blip r:embed="rId3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4881" y="1112560"/>
            <a:ext cx="1350703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Raphael\Desktop 4\Temporary Export Files\P2 and P1 IP.tif"/>
          <p:cNvPicPr>
            <a:picLocks noChangeAspect="1" noChangeArrowheads="1"/>
          </p:cNvPicPr>
          <p:nvPr/>
        </p:nvPicPr>
        <p:blipFill>
          <a:blip r:embed="rId34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501" y="2536512"/>
            <a:ext cx="1141413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Raphael\Desktop 4\Temporary Export Files\P1 treatments.tif"/>
          <p:cNvPicPr>
            <a:picLocks noChangeAspect="1" noChangeArrowheads="1"/>
          </p:cNvPicPr>
          <p:nvPr/>
        </p:nvPicPr>
        <p:blipFill>
          <a:blip r:embed="rId35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6488" y="2623088"/>
            <a:ext cx="1090909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C:\Users\Raphael\Desktop 4\Temporary Export Files\Nuclei + CHT.tif"/>
          <p:cNvPicPr>
            <a:picLocks noChangeAspect="1" noChangeArrowheads="1"/>
          </p:cNvPicPr>
          <p:nvPr/>
        </p:nvPicPr>
        <p:blipFill>
          <a:blip r:embed="rId36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2742" y="4346749"/>
            <a:ext cx="1928462" cy="16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" descr="C:\Users\Raphael\Desktop 4\Temporary Export Files\P1 low pH treatment - AEX.tif"/>
          <p:cNvPicPr>
            <a:picLocks noChangeAspect="1" noChangeArrowheads="1"/>
          </p:cNvPicPr>
          <p:nvPr/>
        </p:nvPicPr>
        <p:blipFill>
          <a:blip r:embed="rId37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2742" y="6078249"/>
            <a:ext cx="1928462" cy="16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extBox 1"/>
          <p:cNvSpPr txBox="1"/>
          <p:nvPr/>
        </p:nvSpPr>
        <p:spPr>
          <a:xfrm>
            <a:off x="4536363" y="407824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325639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"/>
          <p:cNvSpPr txBox="1"/>
          <p:nvPr/>
        </p:nvSpPr>
        <p:spPr>
          <a:xfrm>
            <a:off x="1052736" y="1187624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A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88640" y="314236"/>
            <a:ext cx="80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Fig. 3</a:t>
            </a:r>
            <a:endParaRPr lang="en-US" b="1"/>
          </a:p>
        </p:txBody>
      </p:sp>
      <p:sp>
        <p:nvSpPr>
          <p:cNvPr id="10" name="TextBox 1"/>
          <p:cNvSpPr txBox="1"/>
          <p:nvPr/>
        </p:nvSpPr>
        <p:spPr>
          <a:xfrm>
            <a:off x="3320752" y="1187624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</a:t>
            </a:r>
          </a:p>
        </p:txBody>
      </p:sp>
      <p:pic>
        <p:nvPicPr>
          <p:cNvPr id="11" name="Picture 14" descr="C:\Users\Raphael\Desktop 4\Temporary Export Files\Nuclei + Phos.ti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110" y="1403648"/>
            <a:ext cx="2410922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"/>
          <p:cNvSpPr txBox="1"/>
          <p:nvPr/>
        </p:nvSpPr>
        <p:spPr>
          <a:xfrm>
            <a:off x="1052736" y="3276056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C</a:t>
            </a:r>
            <a:endParaRPr lang="en-US" b="1"/>
          </a:p>
        </p:txBody>
      </p:sp>
      <p:pic>
        <p:nvPicPr>
          <p:cNvPr id="1027" name="Picture 3" descr="C:\Users\Raphael\Desktop 4\Temporary Export Files\4SG + Phosphatase.tif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110" y="3275856"/>
            <a:ext cx="241092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Raphael\Desktop 4\Temporary Export Files\4SG - Phosphatase.tif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9625" y="1403648"/>
            <a:ext cx="241092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82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"/>
          <p:cNvSpPr txBox="1"/>
          <p:nvPr/>
        </p:nvSpPr>
        <p:spPr>
          <a:xfrm>
            <a:off x="980728" y="3201373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88640" y="314236"/>
            <a:ext cx="80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Fig. </a:t>
            </a:r>
            <a:r>
              <a:rPr lang="en-US" b="1" dirty="0"/>
              <a:t>4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3492112" y="104360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980728" y="1043608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A</a:t>
            </a:r>
            <a:endParaRPr lang="en-US" b="1"/>
          </a:p>
        </p:txBody>
      </p:sp>
      <p:pic>
        <p:nvPicPr>
          <p:cNvPr id="1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2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180" y="3428512"/>
            <a:ext cx="1045049" cy="8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45000"/>
                    </a14:imgEffect>
                    <a14:imgEffect>
                      <a14:brightnessContrast bright="29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048" y="3428512"/>
            <a:ext cx="1045049" cy="8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10000"/>
                    </a14:imgEffect>
                    <a14:imgEffect>
                      <a14:brightnessContrast bright="30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048" y="4437642"/>
            <a:ext cx="1045049" cy="8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45000"/>
                    </a14:imgEffect>
                    <a14:imgEffect>
                      <a14:brightnessContrast bright="2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180" y="4437642"/>
            <a:ext cx="1045049" cy="8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feld 13"/>
          <p:cNvSpPr txBox="1"/>
          <p:nvPr/>
        </p:nvSpPr>
        <p:spPr>
          <a:xfrm>
            <a:off x="4189949" y="3221960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 smtClean="0"/>
              <a:t>10 h</a:t>
            </a:r>
            <a:endParaRPr lang="en-GB" sz="10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5281522" y="3221960"/>
            <a:ext cx="595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/>
              <a:t>2</a:t>
            </a:r>
            <a:r>
              <a:rPr lang="de-CH" sz="1000" b="1" dirty="0" smtClean="0"/>
              <a:t>0 h</a:t>
            </a:r>
            <a:endParaRPr lang="en-GB" sz="1000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4189949" y="4230333"/>
            <a:ext cx="595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/>
              <a:t>3</a:t>
            </a:r>
            <a:r>
              <a:rPr lang="de-CH" sz="1000" b="1" dirty="0" smtClean="0"/>
              <a:t>0 h</a:t>
            </a:r>
            <a:endParaRPr lang="en-GB" sz="1000" b="1" dirty="0"/>
          </a:p>
        </p:txBody>
      </p:sp>
      <p:sp>
        <p:nvSpPr>
          <p:cNvPr id="17" name="Textfeld 16"/>
          <p:cNvSpPr txBox="1"/>
          <p:nvPr/>
        </p:nvSpPr>
        <p:spPr>
          <a:xfrm>
            <a:off x="5281522" y="4230333"/>
            <a:ext cx="595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dirty="0"/>
              <a:t>4</a:t>
            </a:r>
            <a:r>
              <a:rPr lang="de-CH" sz="1000" b="1" dirty="0" smtClean="0"/>
              <a:t>0 h</a:t>
            </a:r>
            <a:endParaRPr lang="en-GB" sz="1000" b="1" dirty="0"/>
          </a:p>
        </p:txBody>
      </p:sp>
      <p:sp>
        <p:nvSpPr>
          <p:cNvPr id="22" name="TextBox 1"/>
          <p:cNvSpPr txBox="1"/>
          <p:nvPr/>
        </p:nvSpPr>
        <p:spPr>
          <a:xfrm>
            <a:off x="3492112" y="3201373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D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4527345" y="4055903"/>
            <a:ext cx="720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99 %</a:t>
            </a:r>
            <a:endParaRPr lang="en-GB" sz="1000" b="1"/>
          </a:p>
        </p:txBody>
      </p:sp>
      <p:sp>
        <p:nvSpPr>
          <p:cNvPr id="27" name="Textfeld 26"/>
          <p:cNvSpPr txBox="1"/>
          <p:nvPr/>
        </p:nvSpPr>
        <p:spPr>
          <a:xfrm>
            <a:off x="5372103" y="4055903"/>
            <a:ext cx="720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sz="1000" b="1" smtClean="0"/>
              <a:t>100 %</a:t>
            </a:r>
            <a:endParaRPr lang="en-GB" sz="1000" b="1"/>
          </a:p>
        </p:txBody>
      </p:sp>
      <p:sp>
        <p:nvSpPr>
          <p:cNvPr id="28" name="Textfeld 27"/>
          <p:cNvSpPr txBox="1"/>
          <p:nvPr/>
        </p:nvSpPr>
        <p:spPr>
          <a:xfrm>
            <a:off x="4527345" y="5064232"/>
            <a:ext cx="720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1" smtClean="0"/>
              <a:t>98 %</a:t>
            </a:r>
            <a:endParaRPr lang="en-GB" sz="1000" b="1"/>
          </a:p>
        </p:txBody>
      </p:sp>
      <p:sp>
        <p:nvSpPr>
          <p:cNvPr id="29" name="Textfeld 28"/>
          <p:cNvSpPr txBox="1"/>
          <p:nvPr/>
        </p:nvSpPr>
        <p:spPr>
          <a:xfrm>
            <a:off x="5372103" y="5064232"/>
            <a:ext cx="720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sz="1000" b="1" smtClean="0"/>
              <a:t>58 %</a:t>
            </a:r>
            <a:endParaRPr lang="en-GB" sz="1000" b="1"/>
          </a:p>
        </p:txBody>
      </p:sp>
      <p:pic>
        <p:nvPicPr>
          <p:cNvPr id="1027" name="Picture 3" descr="E:\P1 and P2 A9 Cytoplasm\P1 and P2 A9 Cytoplasm.001.jpg"/>
          <p:cNvPicPr>
            <a:picLocks noChangeAspect="1" noChangeArrowheads="1"/>
          </p:cNvPicPr>
          <p:nvPr/>
        </p:nvPicPr>
        <p:blipFill>
          <a:blip r:embed="rId1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064" y="1205814"/>
            <a:ext cx="2592000" cy="1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:\P1 and P2 A9 SN\P1 and P2 A9 SN.001.jpg"/>
          <p:cNvPicPr>
            <a:picLocks noChangeAspect="1" noChangeArrowheads="1"/>
          </p:cNvPicPr>
          <p:nvPr/>
        </p:nvPicPr>
        <p:blipFill>
          <a:blip r:embed="rId1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122" y="3375032"/>
            <a:ext cx="2592000" cy="1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E:\P1 and P2 A9 Nuclei\P1 and P2 A9 Nuclei.001.jpg"/>
          <p:cNvPicPr>
            <a:picLocks noChangeAspect="1" noChangeArrowheads="1"/>
          </p:cNvPicPr>
          <p:nvPr/>
        </p:nvPicPr>
        <p:blipFill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752" y="1271690"/>
            <a:ext cx="2592000" cy="1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740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"/>
          <p:cNvSpPr txBox="1"/>
          <p:nvPr/>
        </p:nvSpPr>
        <p:spPr>
          <a:xfrm>
            <a:off x="4325290" y="2416266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C</a:t>
            </a:r>
            <a:endParaRPr lang="en-US" b="1" dirty="0"/>
          </a:p>
        </p:txBody>
      </p:sp>
      <p:sp>
        <p:nvSpPr>
          <p:cNvPr id="19" name="TextBox 1"/>
          <p:cNvSpPr txBox="1"/>
          <p:nvPr/>
        </p:nvSpPr>
        <p:spPr>
          <a:xfrm>
            <a:off x="188640" y="314236"/>
            <a:ext cx="80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Fig. </a:t>
            </a:r>
            <a:r>
              <a:rPr lang="en-US" b="1" dirty="0"/>
              <a:t>5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4224640" y="1070851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</a:t>
            </a:r>
          </a:p>
        </p:txBody>
      </p:sp>
      <p:pic>
        <p:nvPicPr>
          <p:cNvPr id="1035" name="Picture 11" descr="C:\Users\Raphael\Desktop 4\Temporary Export Files\WT transfection 48 hpT.tif"/>
          <p:cNvPicPr preferRelativeResize="0"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920" y="3888064"/>
            <a:ext cx="16884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Gerade Verbindung 16"/>
          <p:cNvCxnSpPr/>
          <p:nvPr/>
        </p:nvCxnSpPr>
        <p:spPr>
          <a:xfrm>
            <a:off x="5668946" y="2753234"/>
            <a:ext cx="0" cy="21240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/>
        </p:nvCxnSpPr>
        <p:spPr>
          <a:xfrm>
            <a:off x="5482612" y="2753234"/>
            <a:ext cx="0" cy="21240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20"/>
          <p:cNvSpPr txBox="1"/>
          <p:nvPr/>
        </p:nvSpPr>
        <p:spPr>
          <a:xfrm>
            <a:off x="1809658" y="1440183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smtClean="0">
                <a:latin typeface="Arial" panose="020B0604020202020204" pitchFamily="34" charset="0"/>
                <a:cs typeface="Arial" panose="020B0604020202020204" pitchFamily="34" charset="0"/>
              </a:rPr>
              <a:t>10 h</a:t>
            </a:r>
            <a:endParaRPr lang="en-GB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feld 21"/>
          <p:cNvSpPr txBox="1"/>
          <p:nvPr/>
        </p:nvSpPr>
        <p:spPr>
          <a:xfrm>
            <a:off x="1809658" y="2682546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smtClean="0">
                <a:latin typeface="Arial" panose="020B0604020202020204" pitchFamily="34" charset="0"/>
                <a:cs typeface="Arial" panose="020B0604020202020204" pitchFamily="34" charset="0"/>
              </a:rPr>
              <a:t>14 h</a:t>
            </a:r>
            <a:endParaRPr lang="en-GB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feld 22"/>
          <p:cNvSpPr txBox="1"/>
          <p:nvPr/>
        </p:nvSpPr>
        <p:spPr>
          <a:xfrm>
            <a:off x="1809658" y="3980566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smtClean="0">
                <a:latin typeface="Arial" panose="020B0604020202020204" pitchFamily="34" charset="0"/>
                <a:cs typeface="Arial" panose="020B0604020202020204" pitchFamily="34" charset="0"/>
              </a:rPr>
              <a:t>18 h</a:t>
            </a:r>
            <a:endParaRPr lang="en-GB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feld 28"/>
          <p:cNvSpPr txBox="1"/>
          <p:nvPr/>
        </p:nvSpPr>
        <p:spPr>
          <a:xfrm>
            <a:off x="1414663" y="1087955"/>
            <a:ext cx="435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smtClean="0">
                <a:latin typeface="Arial" panose="020B0604020202020204" pitchFamily="34" charset="0"/>
                <a:cs typeface="Arial" panose="020B0604020202020204" pitchFamily="34" charset="0"/>
              </a:rPr>
              <a:t>A9</a:t>
            </a:r>
            <a:endParaRPr lang="en-GB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feld 29"/>
          <p:cNvSpPr txBox="1"/>
          <p:nvPr/>
        </p:nvSpPr>
        <p:spPr>
          <a:xfrm>
            <a:off x="2801982" y="1087955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smtClean="0">
                <a:latin typeface="Arial" panose="020B0604020202020204" pitchFamily="34" charset="0"/>
                <a:cs typeface="Arial" panose="020B0604020202020204" pitchFamily="34" charset="0"/>
              </a:rPr>
              <a:t>NB324K</a:t>
            </a:r>
            <a:endParaRPr lang="en-GB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feld 36"/>
          <p:cNvSpPr txBox="1"/>
          <p:nvPr/>
        </p:nvSpPr>
        <p:spPr>
          <a:xfrm>
            <a:off x="3400552" y="1448804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smtClean="0">
                <a:latin typeface="Arial" panose="020B0604020202020204" pitchFamily="34" charset="0"/>
                <a:cs typeface="Arial" panose="020B0604020202020204" pitchFamily="34" charset="0"/>
              </a:rPr>
              <a:t>10 h</a:t>
            </a:r>
            <a:endParaRPr lang="en-GB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feld 37"/>
          <p:cNvSpPr txBox="1"/>
          <p:nvPr/>
        </p:nvSpPr>
        <p:spPr>
          <a:xfrm>
            <a:off x="3400552" y="2691167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smtClean="0">
                <a:latin typeface="Arial" panose="020B0604020202020204" pitchFamily="34" charset="0"/>
                <a:cs typeface="Arial" panose="020B0604020202020204" pitchFamily="34" charset="0"/>
              </a:rPr>
              <a:t>14 h</a:t>
            </a:r>
            <a:endParaRPr lang="en-GB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feld 38"/>
          <p:cNvSpPr txBox="1"/>
          <p:nvPr/>
        </p:nvSpPr>
        <p:spPr>
          <a:xfrm>
            <a:off x="3400552" y="3989187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smtClean="0">
                <a:latin typeface="Arial" panose="020B0604020202020204" pitchFamily="34" charset="0"/>
                <a:cs typeface="Arial" panose="020B0604020202020204" pitchFamily="34" charset="0"/>
              </a:rPr>
              <a:t>18 h</a:t>
            </a:r>
            <a:endParaRPr lang="en-GB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feld 40"/>
          <p:cNvSpPr txBox="1"/>
          <p:nvPr/>
        </p:nvSpPr>
        <p:spPr>
          <a:xfrm>
            <a:off x="564576" y="104178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en-GB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" name="Gerade Verbindung 32"/>
          <p:cNvCxnSpPr/>
          <p:nvPr/>
        </p:nvCxnSpPr>
        <p:spPr>
          <a:xfrm>
            <a:off x="1678342" y="1454092"/>
            <a:ext cx="0" cy="34020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33"/>
          <p:cNvCxnSpPr/>
          <p:nvPr/>
        </p:nvCxnSpPr>
        <p:spPr>
          <a:xfrm>
            <a:off x="1527250" y="1453198"/>
            <a:ext cx="0" cy="34020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41"/>
          <p:cNvCxnSpPr/>
          <p:nvPr/>
        </p:nvCxnSpPr>
        <p:spPr>
          <a:xfrm>
            <a:off x="3224418" y="1460442"/>
            <a:ext cx="0" cy="34020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42"/>
          <p:cNvCxnSpPr/>
          <p:nvPr/>
        </p:nvCxnSpPr>
        <p:spPr>
          <a:xfrm>
            <a:off x="3074150" y="1459548"/>
            <a:ext cx="0" cy="34020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3" descr="C:\Users\Raphael\Desktop 4\Temporary Export Files\A9 Nuclei Maturation 10h.tif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693" y="1340932"/>
            <a:ext cx="1687645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C:\Users\Raphael\Desktop 4\Temporary Export Files\A9 Nuclei Maturation 14h.tif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693" y="2591920"/>
            <a:ext cx="1683206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5" descr="C:\Users\Raphael\Desktop 4\Temporary Export Files\A9 Nuclei Maturation 18h.tif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693" y="3897356"/>
            <a:ext cx="1687645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9" descr="C:\Users\Raphael\Desktop 4\Temporary Export Files\NB Nuclei Maturation 16h.tif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338" y="2591920"/>
            <a:ext cx="1687645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8" descr="C:\Users\Raphael\Desktop 4\Temporary Export Files\NB Nuclei Maturation 14h.tif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338" y="1340932"/>
            <a:ext cx="1687645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10" descr="C:\Users\Raphael\Desktop 4\Temporary Export Files\NB Nuclei Maturation 18h.tif"/>
          <p:cNvPicPr>
            <a:picLocks noChangeAspect="1" noChangeArrowheads="1"/>
          </p:cNvPicPr>
          <p:nvPr/>
        </p:nvPicPr>
        <p:blipFill>
          <a:blip r:embed="rId9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338" y="3897356"/>
            <a:ext cx="1687645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feld 29"/>
          <p:cNvSpPr txBox="1"/>
          <p:nvPr/>
        </p:nvSpPr>
        <p:spPr>
          <a:xfrm>
            <a:off x="4941168" y="1074088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smtClean="0">
                <a:latin typeface="Arial" panose="020B0604020202020204" pitchFamily="34" charset="0"/>
                <a:cs typeface="Arial" panose="020B0604020202020204" pitchFamily="34" charset="0"/>
              </a:rPr>
              <a:t>NB324K</a:t>
            </a:r>
            <a:endParaRPr lang="en-GB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7" name="Picture 3" descr="C:\Users\Raphael\Desktop 4\Temporary Export Files\WT transfection 24 hpT.tif"/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920" y="2591920"/>
            <a:ext cx="1687645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E:\Transfection kinetics\Transfection kinetics.001.jpg"/>
          <p:cNvPicPr>
            <a:picLocks noChangeAspect="1" noChangeArrowheads="1"/>
          </p:cNvPicPr>
          <p:nvPr/>
        </p:nvPicPr>
        <p:blipFill>
          <a:blip r:embed="rId1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7170" y="1367784"/>
            <a:ext cx="16800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feld 37"/>
          <p:cNvSpPr txBox="1"/>
          <p:nvPr/>
        </p:nvSpPr>
        <p:spPr>
          <a:xfrm>
            <a:off x="5829647" y="2691167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CH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4 h</a:t>
            </a: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feld 37"/>
          <p:cNvSpPr txBox="1"/>
          <p:nvPr/>
        </p:nvSpPr>
        <p:spPr>
          <a:xfrm>
            <a:off x="5829647" y="3989187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48 h</a:t>
            </a: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18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7522879"/>
              </p:ext>
            </p:extLst>
          </p:nvPr>
        </p:nvGraphicFramePr>
        <p:xfrm>
          <a:off x="829397" y="868311"/>
          <a:ext cx="2709042" cy="1924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Acrobat Document" r:id="rId3" imgW="7724417" imgH="5486400" progId="AcroExch.Document.DC">
                  <p:embed/>
                </p:oleObj>
              </mc:Choice>
              <mc:Fallback>
                <p:oleObj name="Acrobat Document" r:id="rId3" imgW="7724417" imgH="54864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9397" y="868311"/>
                        <a:ext cx="2709042" cy="19242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1"/>
          <p:cNvSpPr txBox="1"/>
          <p:nvPr/>
        </p:nvSpPr>
        <p:spPr>
          <a:xfrm>
            <a:off x="188640" y="179512"/>
            <a:ext cx="80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Fig. </a:t>
            </a:r>
            <a:r>
              <a:rPr lang="en-US" b="1" dirty="0"/>
              <a:t>6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3284984" y="550185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pic>
        <p:nvPicPr>
          <p:cNvPr id="6" name="Picture 2" descr="C:\Users\Raphael\Desktop 4\Temporary Export Files\Transfection kinetics in SN WT, 5SG, G33F.tif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322" y="888496"/>
            <a:ext cx="2745143" cy="1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uppieren 6"/>
          <p:cNvGrpSpPr/>
          <p:nvPr/>
        </p:nvGrpSpPr>
        <p:grpSpPr>
          <a:xfrm>
            <a:off x="896145" y="3060048"/>
            <a:ext cx="1999539" cy="1944000"/>
            <a:chOff x="1010180" y="5580328"/>
            <a:chExt cx="1999539" cy="1944000"/>
          </a:xfrm>
        </p:grpSpPr>
        <p:pic>
          <p:nvPicPr>
            <p:cNvPr id="8" name="Picture 2" descr="C:\Users\Raphael\Desktop 4\Temporary Export Files\P1 P2 ratio Transfections.tif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E"/>
                </a:clrFrom>
                <a:clrTo>
                  <a:srgbClr val="FFFF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0180" y="5580328"/>
              <a:ext cx="1999539" cy="194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9" name="Gerade Verbindung 8"/>
            <p:cNvCxnSpPr/>
            <p:nvPr/>
          </p:nvCxnSpPr>
          <p:spPr>
            <a:xfrm>
              <a:off x="1425832" y="6265870"/>
              <a:ext cx="972000" cy="0"/>
            </a:xfrm>
            <a:prstGeom prst="line">
              <a:avLst/>
            </a:prstGeom>
            <a:ln>
              <a:solidFill>
                <a:schemeClr val="tx1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1"/>
          <p:cNvSpPr txBox="1"/>
          <p:nvPr/>
        </p:nvSpPr>
        <p:spPr>
          <a:xfrm>
            <a:off x="548680" y="2690890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sp>
        <p:nvSpPr>
          <p:cNvPr id="163" name="TextBox 1"/>
          <p:cNvSpPr txBox="1"/>
          <p:nvPr/>
        </p:nvSpPr>
        <p:spPr>
          <a:xfrm>
            <a:off x="548680" y="550185"/>
            <a:ext cx="39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18052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188640" y="314236"/>
            <a:ext cx="80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Fig. </a:t>
            </a:r>
            <a:r>
              <a:rPr lang="en-US" b="1" dirty="0"/>
              <a:t>7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1268760" y="3779912"/>
            <a:ext cx="3888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mtClean="0"/>
              <a:t>IF</a:t>
            </a:r>
          </a:p>
          <a:p>
            <a:r>
              <a:rPr lang="de-CH" smtClean="0"/>
              <a:t>WB</a:t>
            </a:r>
          </a:p>
          <a:p>
            <a:r>
              <a:rPr lang="de-CH" smtClean="0"/>
              <a:t>P2(NUC) / P2(SN) Stability</a:t>
            </a:r>
          </a:p>
        </p:txBody>
      </p:sp>
      <p:pic>
        <p:nvPicPr>
          <p:cNvPr id="5" name="Picture 2" descr="C:\Users\Raphael\Desktop 4\Temporary Export Files\Stability P1 and P2.ti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040" y="1187624"/>
            <a:ext cx="1639855" cy="169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Raphael\Desktop 4\Temporary Export Files\P2 Nuc and P2 SN Infectivity.tif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776" y="971600"/>
            <a:ext cx="2159044" cy="1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743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188640" y="314236"/>
            <a:ext cx="80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304903" y="1475656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smtClean="0">
                <a:latin typeface="Arial" panose="020B0604020202020204" pitchFamily="34" charset="0"/>
                <a:cs typeface="Arial" panose="020B0604020202020204" pitchFamily="34" charset="0"/>
              </a:rPr>
              <a:t>5 min</a:t>
            </a:r>
            <a:endParaRPr lang="en-GB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feld 31"/>
          <p:cNvSpPr txBox="1"/>
          <p:nvPr/>
        </p:nvSpPr>
        <p:spPr>
          <a:xfrm>
            <a:off x="2560970" y="827584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u="sng" err="1" smtClean="0">
                <a:latin typeface="Arial" panose="020B0604020202020204" pitchFamily="34" charset="0"/>
                <a:cs typeface="Arial" panose="020B0604020202020204" pitchFamily="34" charset="0"/>
              </a:rPr>
              <a:t>Incoming</a:t>
            </a:r>
            <a:r>
              <a:rPr lang="de-CH" sz="1200" u="sng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1200" u="sng" err="1" smtClean="0">
                <a:latin typeface="Arial" panose="020B0604020202020204" pitchFamily="34" charset="0"/>
                <a:cs typeface="Arial" panose="020B0604020202020204" pitchFamily="34" charset="0"/>
              </a:rPr>
              <a:t>virions</a:t>
            </a:r>
            <a:endParaRPr lang="en-GB" sz="1200" u="sng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feld 34"/>
          <p:cNvSpPr txBox="1"/>
          <p:nvPr/>
        </p:nvSpPr>
        <p:spPr>
          <a:xfrm>
            <a:off x="3304903" y="2723645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smtClean="0">
                <a:latin typeface="Arial" panose="020B0604020202020204" pitchFamily="34" charset="0"/>
                <a:cs typeface="Arial" panose="020B0604020202020204" pitchFamily="34" charset="0"/>
              </a:rPr>
              <a:t>6 h</a:t>
            </a:r>
            <a:endParaRPr lang="en-GB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feld 35"/>
          <p:cNvSpPr txBox="1"/>
          <p:nvPr/>
        </p:nvSpPr>
        <p:spPr>
          <a:xfrm>
            <a:off x="3304903" y="4036140"/>
            <a:ext cx="700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 h </a:t>
            </a:r>
          </a:p>
          <a:p>
            <a:r>
              <a:rPr lang="de-CH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+ BafA</a:t>
            </a:r>
            <a:r>
              <a:rPr lang="de-CH" sz="10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GB" sz="10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feld 39"/>
          <p:cNvSpPr txBox="1"/>
          <p:nvPr/>
        </p:nvSpPr>
        <p:spPr>
          <a:xfrm>
            <a:off x="2921174" y="1114807"/>
            <a:ext cx="5040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smtClean="0">
                <a:latin typeface="Arial" panose="020B0604020202020204" pitchFamily="34" charset="0"/>
                <a:cs typeface="Arial" panose="020B0604020202020204" pitchFamily="34" charset="0"/>
              </a:rPr>
              <a:t>A9</a:t>
            </a:r>
            <a:endParaRPr lang="en-GB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Gerade Verbindung 7"/>
          <p:cNvCxnSpPr/>
          <p:nvPr/>
        </p:nvCxnSpPr>
        <p:spPr>
          <a:xfrm>
            <a:off x="3142408" y="1491950"/>
            <a:ext cx="0" cy="34020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30"/>
          <p:cNvCxnSpPr/>
          <p:nvPr/>
        </p:nvCxnSpPr>
        <p:spPr>
          <a:xfrm>
            <a:off x="3009589" y="1491056"/>
            <a:ext cx="0" cy="34020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C:\Users\Raphael\Desktop 4\Temporary Export Files\WT 5 h Internalization + BA.ti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489" y="3924208"/>
            <a:ext cx="1687645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Raphael\Desktop 4\Temporary Export Files\5 h Internalization.tif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489" y="2628064"/>
            <a:ext cx="1683206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Raphael\Desktop 4\Temporary Export Files\5 min Internalization.tif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489" y="1367784"/>
            <a:ext cx="1687645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949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Raphael\Desktop 4\Temporary Export Files\P2 4SG Export into Cytosol.t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704" y="6371302"/>
            <a:ext cx="3477704" cy="1657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Raphael\Desktop 4\Temporary Export Files\4SG Replication delay.tif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3996152"/>
            <a:ext cx="2615156" cy="1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C:\Users\Raphael\Desktop 4\Temporary Export Files\Transfections WT, 4SG, 5SG.t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238" y="3996152"/>
            <a:ext cx="2183638" cy="1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Raphael\Desktop 4\Temporary Export Files\WT transfection 48 hpT.tif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537" y="1098580"/>
            <a:ext cx="2603799" cy="1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Raphael\Desktop 4\Temporary Export Files\WT transfection 24 hpT.tif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216" y="1098580"/>
            <a:ext cx="2603800" cy="19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63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</Words>
  <Application>Microsoft Office PowerPoint</Application>
  <PresentationFormat>Bildschirmpräsentation (4:3)</PresentationFormat>
  <Paragraphs>105</Paragraphs>
  <Slides>9</Slides>
  <Notes>2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1" baseType="lpstr">
      <vt:lpstr>Larissa</vt:lpstr>
      <vt:lpstr>Acrobat Document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Raphael</dc:creator>
  <cp:lastModifiedBy>Raphael Wolfisberg</cp:lastModifiedBy>
  <cp:revision>152</cp:revision>
  <cp:lastPrinted>2015-06-20T09:08:48Z</cp:lastPrinted>
  <dcterms:created xsi:type="dcterms:W3CDTF">2015-05-27T13:40:01Z</dcterms:created>
  <dcterms:modified xsi:type="dcterms:W3CDTF">2015-08-28T14:18:25Z</dcterms:modified>
</cp:coreProperties>
</file>

<file path=docProps/thumbnail.jpeg>
</file>